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مكونات </a:t>
            </a:r>
            <a:r>
              <a:rPr lang="ar-SA" dirty="0" smtClean="0"/>
              <a:t>مشروع التشغيل الذكي 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045049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الهيكل الإداري والحوكمة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ar-SA" dirty="0" smtClean="0"/>
              <a:t>إن</a:t>
            </a:r>
            <a:r>
              <a:rPr lang="ar-SA" dirty="0" smtClean="0"/>
              <a:t>شاء </a:t>
            </a:r>
            <a:r>
              <a:rPr lang="ar-SA" dirty="0"/>
              <a:t>وحدة مستقلة للتشغيل الذاتي داخل وزارة الصحة (أو ضمن هيئات الولاية الصحية</a:t>
            </a:r>
            <a:r>
              <a:rPr lang="ar-SA" dirty="0" smtClean="0"/>
              <a:t>).</a:t>
            </a:r>
          </a:p>
          <a:p>
            <a:r>
              <a:rPr lang="ar-SA" dirty="0" smtClean="0"/>
              <a:t>إدارة مستقلة للمركز (تفويض كامل) للجهة المشغلة بمسئولية مالية و إدارية مطلقة وفقا ل لوائح العقد التشغيلي.</a:t>
            </a:r>
          </a:p>
          <a:p>
            <a:r>
              <a:rPr lang="ar-SA" dirty="0" smtClean="0"/>
              <a:t>لجنة ال</a:t>
            </a:r>
            <a:r>
              <a:rPr lang="ar-SA" dirty="0" smtClean="0"/>
              <a:t>مشاركة المجتمعية خاصة بكل مركز مسؤولة عن المشاركة المجتمعية و تفعيل دور المجتمع المحلي ويضم </a:t>
            </a:r>
            <a:r>
              <a:rPr lang="ar-SA"/>
              <a:t>ممثلين </a:t>
            </a:r>
            <a:r>
              <a:rPr lang="ar-SA" smtClean="0"/>
              <a:t>من</a:t>
            </a:r>
            <a:r>
              <a:rPr lang="ar-SA" dirty="0"/>
              <a:t>:</a:t>
            </a:r>
          </a:p>
          <a:p>
            <a:pPr lvl="1"/>
            <a:r>
              <a:rPr lang="ar-SA" dirty="0"/>
              <a:t>وزارة الصحة.</a:t>
            </a:r>
          </a:p>
          <a:p>
            <a:pPr lvl="1"/>
            <a:r>
              <a:rPr lang="ar-SA" dirty="0"/>
              <a:t>المجتمع المحلي.</a:t>
            </a:r>
          </a:p>
          <a:p>
            <a:pPr lvl="1"/>
            <a:r>
              <a:rPr lang="ar-SA" dirty="0"/>
              <a:t>الكوادر الطبية والإدارية.</a:t>
            </a:r>
          </a:p>
          <a:p>
            <a:pPr lvl="1"/>
            <a:r>
              <a:rPr lang="ar-SA" dirty="0"/>
              <a:t>الجهات الممولة (عند الحاجة).</a:t>
            </a:r>
          </a:p>
          <a:p>
            <a:r>
              <a:rPr lang="ar-SA" dirty="0"/>
              <a:t>مدير تنفيذي للمؤسسة (بتفويض كامل) مسؤول عن الإدارة المالية والإدارية والتشغيلية.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2957436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التمويل والاستدامة المالية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مصادر التمويل:</a:t>
            </a:r>
          </a:p>
          <a:p>
            <a:pPr lvl="1"/>
            <a:r>
              <a:rPr lang="ar-SA" dirty="0"/>
              <a:t>موازنة حكومية أساسية.</a:t>
            </a:r>
          </a:p>
          <a:p>
            <a:pPr lvl="1"/>
            <a:r>
              <a:rPr lang="ar-SA" dirty="0"/>
              <a:t>إيرادات ذاتية من الخدمات الصحية.</a:t>
            </a:r>
          </a:p>
          <a:p>
            <a:pPr lvl="1"/>
            <a:r>
              <a:rPr lang="ar-SA" dirty="0"/>
              <a:t>التأمين الصحي القومي والخاص.</a:t>
            </a:r>
          </a:p>
          <a:p>
            <a:pPr lvl="1"/>
            <a:r>
              <a:rPr lang="ar-SA" dirty="0"/>
              <a:t>شراكات مع منظمات المجتمع المدني والمنظمات الدولية.</a:t>
            </a:r>
          </a:p>
          <a:p>
            <a:r>
              <a:rPr lang="ar-SA" dirty="0"/>
              <a:t>استقلال مالي جزئي:</a:t>
            </a:r>
          </a:p>
          <a:p>
            <a:pPr lvl="1"/>
            <a:r>
              <a:rPr lang="ar-SA" dirty="0"/>
              <a:t>يسمح للمؤسسة باستخدام جزء من الإيرادات الذاتية لتطوير خدماتها أو تحسين بيئة العمل.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1626551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الموارد البشرية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عقود تشغيل مرنة تسمح بالتوظيف المباشر خارج الخدمة المدنية التقليدية</a:t>
            </a:r>
            <a:r>
              <a:rPr lang="ar-SA" dirty="0" smtClean="0"/>
              <a:t>.</a:t>
            </a:r>
          </a:p>
          <a:p>
            <a:r>
              <a:rPr lang="ar-SA" dirty="0" smtClean="0"/>
              <a:t>ربط </a:t>
            </a:r>
            <a:r>
              <a:rPr lang="ar-SA" dirty="0"/>
              <a:t>الأداء بالعوائد (نظام حوافز</a:t>
            </a:r>
            <a:r>
              <a:rPr lang="ar-SA" dirty="0" smtClean="0"/>
              <a:t>).</a:t>
            </a:r>
          </a:p>
          <a:p>
            <a:r>
              <a:rPr lang="ar-SA" dirty="0" smtClean="0"/>
              <a:t>برامج </a:t>
            </a:r>
            <a:r>
              <a:rPr lang="ar-SA" dirty="0"/>
              <a:t>تدريب وتأهيل إداري وفني مستمر</a:t>
            </a:r>
            <a:r>
              <a:rPr lang="ar-SA" dirty="0" smtClean="0"/>
              <a:t>.</a:t>
            </a:r>
          </a:p>
          <a:p>
            <a:r>
              <a:rPr lang="ar-SA" dirty="0" smtClean="0"/>
              <a:t>إنشاء </a:t>
            </a:r>
            <a:r>
              <a:rPr lang="ar-SA" dirty="0"/>
              <a:t>نظام لتقييم الأداء وربطه بالترقيات والمكافآت.</a:t>
            </a:r>
          </a:p>
        </p:txBody>
      </p:sp>
    </p:spTree>
    <p:extLst>
      <p:ext uri="{BB962C8B-B14F-4D97-AF65-F5344CB8AC3E}">
        <p14:creationId xmlns:p14="http://schemas.microsoft.com/office/powerpoint/2010/main" xmlns="" val="3533065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نظم المعلومات والرقمنة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امكانية الربط مع نظام </a:t>
            </a:r>
            <a:r>
              <a:rPr lang="ar-SA" dirty="0"/>
              <a:t>معلومات صحي إلكتروني </a:t>
            </a:r>
            <a:r>
              <a:rPr lang="ar-SA" dirty="0" smtClean="0"/>
              <a:t>(</a:t>
            </a:r>
            <a:r>
              <a:rPr lang="en-US" dirty="0" smtClean="0"/>
              <a:t> (DHIS</a:t>
            </a:r>
            <a:r>
              <a:rPr lang="ar-SA" dirty="0" smtClean="0"/>
              <a:t>:</a:t>
            </a:r>
          </a:p>
          <a:p>
            <a:r>
              <a:rPr lang="ar-SA" dirty="0" smtClean="0"/>
              <a:t>سجلات المرضى.</a:t>
            </a:r>
          </a:p>
          <a:p>
            <a:r>
              <a:rPr lang="ar-SA" dirty="0" smtClean="0"/>
              <a:t>نظم معلومات التامين.</a:t>
            </a:r>
          </a:p>
          <a:p>
            <a:r>
              <a:rPr lang="ar-SA" dirty="0" smtClean="0"/>
              <a:t>مراقبة </a:t>
            </a:r>
            <a:r>
              <a:rPr lang="ar-SA" dirty="0"/>
              <a:t>الجودة والأداء</a:t>
            </a:r>
            <a:r>
              <a:rPr lang="ar-SA" dirty="0" smtClean="0"/>
              <a:t>.</a:t>
            </a:r>
          </a:p>
          <a:p>
            <a:r>
              <a:rPr lang="ar-SA" dirty="0" smtClean="0"/>
              <a:t>قاعدة </a:t>
            </a:r>
            <a:r>
              <a:rPr lang="ar-SA" dirty="0"/>
              <a:t>بيانات للإدارة المالية والإمداد الدوائي والمشتريات</a:t>
            </a:r>
            <a:r>
              <a:rPr lang="ar-SA" dirty="0" smtClean="0"/>
              <a:t>.</a:t>
            </a:r>
          </a:p>
          <a:p>
            <a:r>
              <a:rPr lang="ar-SA" dirty="0" smtClean="0"/>
              <a:t>أدوات </a:t>
            </a:r>
            <a:r>
              <a:rPr lang="ar-SA" dirty="0"/>
              <a:t>للتقييم والتقارير الدورية </a:t>
            </a:r>
            <a:r>
              <a:rPr lang="en-US" dirty="0" smtClean="0"/>
              <a:t>Dashboard)</a:t>
            </a:r>
            <a:r>
              <a:rPr lang="ar-SA" dirty="0" smtClean="0"/>
              <a:t>)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2892351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sz="4900" dirty="0"/>
              <a:t>إدارة الجودة والاعتماد</a:t>
            </a:r>
            <a:r>
              <a:rPr lang="ar-SA" b="1" dirty="0"/>
              <a:t/>
            </a:r>
            <a:br>
              <a:rPr lang="ar-SA" b="1" dirty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وضع معايير قياسية لأداء المؤسسات الصحية.</a:t>
            </a:r>
          </a:p>
          <a:p>
            <a:r>
              <a:rPr lang="ar-SA" dirty="0"/>
              <a:t>نظام داخلي لمراقبة الجودة والتحسين المستمر.</a:t>
            </a:r>
          </a:p>
          <a:p>
            <a:r>
              <a:rPr lang="ar-SA" dirty="0"/>
              <a:t>التعاون مع جهات اعتماد صحية (وطنية أو دولية) للحصول على الاعتراف بالجودة.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2773952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الشفافية والمساءلة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نظام محاسبي شفاف وفق معايير محلية أو دولية</a:t>
            </a:r>
            <a:r>
              <a:rPr lang="ar-SA" dirty="0" smtClean="0"/>
              <a:t>.</a:t>
            </a:r>
          </a:p>
          <a:p>
            <a:r>
              <a:rPr lang="ar-SA" dirty="0" smtClean="0"/>
              <a:t>تقارير </a:t>
            </a:r>
            <a:r>
              <a:rPr lang="ar-SA" dirty="0"/>
              <a:t>دورية ترفع لوزارة الصحة والمجتمع المحلي</a:t>
            </a:r>
            <a:r>
              <a:rPr lang="ar-SA" dirty="0" smtClean="0"/>
              <a:t>.</a:t>
            </a:r>
          </a:p>
          <a:p>
            <a:r>
              <a:rPr lang="ar-SA" dirty="0" smtClean="0"/>
              <a:t>لجان </a:t>
            </a:r>
            <a:r>
              <a:rPr lang="ar-SA" dirty="0"/>
              <a:t>مراجعة داخلية وخارجية</a:t>
            </a:r>
            <a:r>
              <a:rPr lang="ar-SA" dirty="0" smtClean="0"/>
              <a:t>.</a:t>
            </a:r>
          </a:p>
          <a:p>
            <a:r>
              <a:rPr lang="ar-SA" dirty="0" smtClean="0"/>
              <a:t>إشراك </a:t>
            </a:r>
            <a:r>
              <a:rPr lang="ar-SA" dirty="0"/>
              <a:t>المجتمع في الرقابة والتقييم (من خلال مجالس الخدمات الصحية المحلية).</a:t>
            </a:r>
          </a:p>
        </p:txBody>
      </p:sp>
    </p:spTree>
    <p:extLst>
      <p:ext uri="{BB962C8B-B14F-4D97-AF65-F5344CB8AC3E}">
        <p14:creationId xmlns:p14="http://schemas.microsoft.com/office/powerpoint/2010/main" xmlns="" val="2693036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إدارة الخدمات والدعم اللوجستي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إمكانية التعاقد مع شركات خاصة لتقديم بعض الخدمات غير الطبية (مثل النظافة، الأمن، الصيانة).</a:t>
            </a:r>
          </a:p>
          <a:p>
            <a:r>
              <a:rPr lang="ar-SA"/>
              <a:t>تحسين سلسلة الإمداد الدوائي والمعدات الطبية عبر إدارة مستقلة أو شراكات.</a:t>
            </a:r>
          </a:p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88971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94</TotalTime>
  <Words>316</Words>
  <Application>Microsoft Office PowerPoint</Application>
  <PresentationFormat>Custom</PresentationFormat>
  <Paragraphs>42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Organic</vt:lpstr>
      <vt:lpstr>مكونات مشروع التشغيل الذكي </vt:lpstr>
      <vt:lpstr>الهيكل الإداري والحوكمة</vt:lpstr>
      <vt:lpstr>التمويل والاستدامة المالية</vt:lpstr>
      <vt:lpstr>الموارد البشرية</vt:lpstr>
      <vt:lpstr>نظم المعلومات والرقمنة</vt:lpstr>
      <vt:lpstr>إدارة الجودة والاعتماد </vt:lpstr>
      <vt:lpstr>الشفافية والمساءلة</vt:lpstr>
      <vt:lpstr>إدارة الخدمات والدعم اللوجستي</vt:lpstr>
    </vt:vector>
  </TitlesOfParts>
  <Company>SACC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مكونات مشروع التشغيل الذكي</dc:title>
  <dc:creator>Administrator</dc:creator>
  <cp:lastModifiedBy>elshafie</cp:lastModifiedBy>
  <cp:revision>10</cp:revision>
  <dcterms:created xsi:type="dcterms:W3CDTF">2025-05-05T09:40:40Z</dcterms:created>
  <dcterms:modified xsi:type="dcterms:W3CDTF">2025-05-05T11:19:08Z</dcterms:modified>
</cp:coreProperties>
</file>